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673" r:id="rId2"/>
    <p:sldId id="659" r:id="rId3"/>
    <p:sldId id="775" r:id="rId4"/>
    <p:sldId id="675" r:id="rId5"/>
    <p:sldId id="1020" r:id="rId6"/>
    <p:sldId id="1023" r:id="rId7"/>
    <p:sldId id="1021" r:id="rId8"/>
    <p:sldId id="1022" r:id="rId9"/>
    <p:sldId id="1025" r:id="rId10"/>
    <p:sldId id="1026" r:id="rId11"/>
    <p:sldId id="1027" r:id="rId12"/>
    <p:sldId id="732" r:id="rId13"/>
    <p:sldId id="734" r:id="rId14"/>
    <p:sldId id="733" r:id="rId15"/>
    <p:sldId id="735" r:id="rId16"/>
    <p:sldId id="1028" r:id="rId17"/>
    <p:sldId id="1029" r:id="rId18"/>
    <p:sldId id="1030" r:id="rId19"/>
    <p:sldId id="1031" r:id="rId20"/>
    <p:sldId id="1032" r:id="rId21"/>
    <p:sldId id="1033" r:id="rId22"/>
    <p:sldId id="1035" r:id="rId23"/>
    <p:sldId id="1036" r:id="rId24"/>
    <p:sldId id="1037" r:id="rId25"/>
    <p:sldId id="1038" r:id="rId26"/>
    <p:sldId id="1039" r:id="rId27"/>
    <p:sldId id="1040" r:id="rId28"/>
    <p:sldId id="1041" r:id="rId29"/>
    <p:sldId id="1042" r:id="rId30"/>
    <p:sldId id="1043" r:id="rId31"/>
    <p:sldId id="1044" r:id="rId32"/>
    <p:sldId id="1045" r:id="rId33"/>
    <p:sldId id="1046" r:id="rId34"/>
    <p:sldId id="1047" r:id="rId35"/>
    <p:sldId id="736" r:id="rId36"/>
    <p:sldId id="771" r:id="rId37"/>
    <p:sldId id="773" r:id="rId38"/>
    <p:sldId id="690" r:id="rId39"/>
    <p:sldId id="774" r:id="rId40"/>
  </p:sldIdLst>
  <p:sldSz cx="12192000" cy="6858000"/>
  <p:notesSz cx="6858000" cy="9144000"/>
  <p:embeddedFontLst>
    <p:embeddedFont>
      <p:font typeface="궁서체" panose="02030609000101010101" pitchFamily="17" charset="-127"/>
      <p:regular r:id="rId43"/>
    </p:embeddedFont>
    <p:embeddedFont>
      <p:font typeface="G마켓 산스 TTF Bold" panose="02000000000000000000" pitchFamily="2" charset="-127"/>
      <p:bold r:id="rId44"/>
    </p:embeddedFont>
    <p:embeddedFont>
      <p:font typeface="Gmarket Sans TTF Medium" panose="02000000000000000000" pitchFamily="2" charset="-127"/>
      <p:regular r:id="rId45"/>
    </p:embeddedFont>
    <p:embeddedFont>
      <p:font typeface="G마켓 산스 TTF Light" panose="02000000000000000000" pitchFamily="2" charset="-127"/>
      <p:regular r:id="rId46"/>
    </p:embeddedFont>
    <p:embeddedFont>
      <p:font typeface="G마켓 산스 TTF Medium" panose="02000000000000000000" pitchFamily="2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메이플스토리" panose="02000300000000000000" pitchFamily="2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3" autoAdjust="0"/>
    <p:restoredTop sz="83946" autoAdjust="0"/>
  </p:normalViewPr>
  <p:slideViewPr>
    <p:cSldViewPr snapToGrid="0">
      <p:cViewPr varScale="1">
        <p:scale>
          <a:sx n="93" d="100"/>
          <a:sy n="93" d="100"/>
        </p:scale>
        <p:origin x="10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46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수업노트 주소</a:t>
            </a:r>
            <a:endParaRPr lang="en-US" altLang="ko-KR"/>
          </a:p>
          <a:p>
            <a:r>
              <a:rPr lang="en-US" altLang="ko-KR"/>
              <a:t>https://clever-newsprint-4a9.notion.site/git-98e28f6b12604def866a85ac2e3f0979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31406-ECC2-4D4F-E05F-B0715AC8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B582F7-0A69-64BE-5441-5815F34CD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66F111-3E57-E401-F9EB-CB88741ED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36909-643A-7F88-FB03-8B22AF132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86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96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E31C3-19AF-3A38-182D-CC2727BE0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3147E7-379D-4D75-FA4F-392170260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86ECD6-E2E5-00BB-657D-5DEEC4B8A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FE682E-B0F6-B010-51EA-6FDA5649F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16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3C5F0-9C41-F2D1-8FC3-1414D422F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8D84DA-E437-8E4B-4B7A-662026B3C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F89C71-1A24-BBC2-4836-B155BBB6D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C654DD-4CE4-097F-A2BA-C7D34BFB4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791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BCDD3-BF66-2A7A-D424-C349F136A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FA00A0-35F5-25CA-F209-5F9182C89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18A3AE-84DD-6C57-959B-C234D9DA8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F75D0F-63D1-69F4-CB25-67BA9C8EB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0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81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DEAE-420B-4BD6-B546-CF874C1B977F}" type="datetime1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AA4BF157-DAEB-4557-A900-24AF447F2450}" type="datetime1">
              <a:rPr lang="ko-KR" altLang="en-US" smtClean="0"/>
              <a:t>2025-01-03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030DA803-8F14-4CAC-BAC7-C4293C42FB78}" type="datetime1">
              <a:rPr lang="ko-KR" altLang="en-US" smtClean="0"/>
              <a:t>2025-01-03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B3B3D-3E10-4310-B442-F37BD2BE4FC8}" type="datetime1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4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AF5961C5-3FC9-41CD-B0D9-909DCDC25BEA}" type="datetime1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>
            <a:extLst>
              <a:ext uri="{FF2B5EF4-FFF2-40B4-BE49-F238E27FC236}">
                <a16:creationId xmlns:a16="http://schemas.microsoft.com/office/drawing/2014/main" id="{4D49513F-B8EE-65E0-31DF-911369D83B1F}"/>
              </a:ext>
            </a:extLst>
          </p:cNvPr>
          <p:cNvSpPr txBox="1">
            <a:spLocks/>
          </p:cNvSpPr>
          <p:nvPr/>
        </p:nvSpPr>
        <p:spPr>
          <a:xfrm>
            <a:off x="6096000" y="3682663"/>
            <a:ext cx="3752143" cy="530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 개발자 입문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6" y="3664694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509C3-98C3-EB11-DBB8-EC297927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04330-0496-0C92-C7D3-B7AE52891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부모클래스에 생성자가 있는 경우</a:t>
            </a:r>
            <a:endParaRPr kumimoji="1" lang="en-US" altLang="ko-KR" dirty="0"/>
          </a:p>
          <a:p>
            <a:r>
              <a:rPr lang="ko-KR" altLang="en-US" dirty="0"/>
              <a:t>자식 클래스에서 부모 클래스의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생성자를 </a:t>
            </a:r>
            <a:r>
              <a:rPr lang="en" altLang="ko-KR" dirty="0"/>
              <a:t>super().__</a:t>
            </a:r>
            <a:r>
              <a:rPr lang="en" altLang="ko-KR" dirty="0" err="1"/>
              <a:t>init</a:t>
            </a:r>
            <a:r>
              <a:rPr lang="en" altLang="ko-KR" dirty="0"/>
              <a:t>__()</a:t>
            </a:r>
            <a:r>
              <a:rPr lang="ko-KR" altLang="en-US" dirty="0" err="1"/>
              <a:t>으로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명시적으로 호출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self</a:t>
            </a:r>
            <a:r>
              <a:rPr lang="ko-KR" altLang="en-US" dirty="0"/>
              <a:t>는 </a:t>
            </a:r>
            <a:r>
              <a:rPr lang="ko-KR" altLang="en-US" dirty="0" err="1"/>
              <a:t>필요없음</a:t>
            </a:r>
            <a:endParaRPr lang="en-US" altLang="ko-KR" dirty="0"/>
          </a:p>
          <a:p>
            <a:r>
              <a:rPr lang="ko-KR" altLang="en-US" dirty="0"/>
              <a:t>자식클래스의 생성자 매개변수를 꼭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부모클래스와 동일하게 </a:t>
            </a:r>
            <a:r>
              <a:rPr lang="ko-KR" altLang="en-US" dirty="0" err="1"/>
              <a:t>안해도</a:t>
            </a:r>
            <a:r>
              <a:rPr lang="ko-KR" altLang="en-US" dirty="0"/>
              <a:t> 되지만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사용시에는 </a:t>
            </a:r>
            <a:r>
              <a:rPr lang="en-US" altLang="ko-KR" dirty="0"/>
              <a:t>self.</a:t>
            </a:r>
            <a:r>
              <a:rPr lang="ko-KR" altLang="en-US" dirty="0"/>
              <a:t>변수명으로 사용</a:t>
            </a:r>
            <a:r>
              <a:rPr lang="en-US" altLang="ko-KR" dirty="0"/>
              <a:t/>
            </a:r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A6B669-265D-FCBD-83B8-8B7B9391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C3DCB26-CFEE-631E-EF93-F5D940E80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84" y="1453909"/>
            <a:ext cx="4468427" cy="48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3D253-A84F-2572-AB92-72E2F2C1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다중상속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3F5E4-4F79-58EC-0A60-2F7757E92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파이썬은</a:t>
            </a:r>
            <a:r>
              <a:rPr lang="ko-KR" altLang="en-US" dirty="0"/>
              <a:t> 하나의 자식 클래스가 여러 부모 클래스를 상속 받을 수 있음</a:t>
            </a:r>
            <a:endParaRPr lang="en-US" altLang="ko-KR" dirty="0"/>
          </a:p>
          <a:p>
            <a:r>
              <a:rPr kumimoji="1" lang="ko-KR" altLang="en-US" dirty="0"/>
              <a:t>클래스명</a:t>
            </a:r>
            <a:r>
              <a:rPr kumimoji="1" lang="en-US" altLang="ko-KR" dirty="0"/>
              <a:t>.__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__()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명시적 호출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self</a:t>
            </a:r>
            <a:r>
              <a:rPr kumimoji="1" lang="ko-KR" altLang="en-US" dirty="0"/>
              <a:t>가 필요함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D9A2E-D19C-0C25-76D2-7D9D140E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DB6DA62-63AA-68FC-F52F-D59AAACB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27" y="2548783"/>
            <a:ext cx="7156627" cy="36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26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2009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r>
              <a:rPr lang="ko-KR" altLang="en-US" dirty="0"/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60901" y="1345653"/>
            <a:ext cx="7444432" cy="1792051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 </a:t>
            </a:r>
            <a:r>
              <a:rPr lang="ko-KR" altLang="en-US" sz="2400" b="1" dirty="0"/>
              <a:t>단위 변환기 클래스 만들기</a:t>
            </a:r>
            <a:endParaRPr lang="en-US" altLang="ko-KR" sz="24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KB -&gt; MB(1MB = 1024KB)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inch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-&gt;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cm</a:t>
            </a:r>
            <a:r>
              <a:rPr lang="ko-KR" altLang="en-US" sz="2000" b="1" dirty="0"/>
              <a:t>로 변환</a:t>
            </a:r>
            <a:r>
              <a:rPr lang="en-US" altLang="ko-KR" sz="2000" b="1" dirty="0"/>
              <a:t>(1inch = 2.54cm)</a:t>
            </a:r>
            <a:endParaRPr lang="ko-KR" altLang="en-US" sz="20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042858" y="3373532"/>
            <a:ext cx="3175061" cy="2341467"/>
            <a:chOff x="3287687" y="1974131"/>
            <a:chExt cx="2785734" cy="2138814"/>
          </a:xfrm>
        </p:grpSpPr>
        <p:sp>
          <p:nvSpPr>
            <p:cNvPr id="14" name="직사각형 13"/>
            <p:cNvSpPr/>
            <p:nvPr/>
          </p:nvSpPr>
          <p:spPr>
            <a:xfrm>
              <a:off x="3289024" y="1974131"/>
              <a:ext cx="2784397" cy="484122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latin typeface="+mn-ea"/>
              </a:endParaRPr>
            </a:p>
            <a:p>
              <a:pPr algn="ctr"/>
              <a:r>
                <a:rPr lang="en-US" altLang="ko-KR" sz="2000" b="1" dirty="0" err="1">
                  <a:latin typeface="+mn-ea"/>
                </a:rPr>
                <a:t>ScaleConverter</a:t>
              </a:r>
              <a:endParaRPr lang="en-US" altLang="ko-KR" sz="2000" b="1" dirty="0">
                <a:latin typeface="+mn-ea"/>
              </a:endParaRPr>
            </a:p>
            <a:p>
              <a:pPr algn="ctr"/>
              <a:endParaRPr lang="en-US" altLang="ko-KR" sz="2000" b="1" dirty="0"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89024" y="2469580"/>
              <a:ext cx="2784397" cy="1153130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000" dirty="0">
                  <a:latin typeface="+mn-ea"/>
                </a:rPr>
                <a:t>  </a:t>
              </a:r>
            </a:p>
            <a:p>
              <a:r>
                <a:rPr lang="en-US" altLang="ko-KR" sz="2000" dirty="0">
                  <a:latin typeface="+mn-ea"/>
                </a:rPr>
                <a:t>  </a:t>
              </a:r>
              <a:r>
                <a:rPr lang="en-US" altLang="ko-KR" sz="2000" dirty="0" err="1">
                  <a:latin typeface="+mn-ea"/>
                </a:rPr>
                <a:t>units_from</a:t>
              </a:r>
              <a:r>
                <a:rPr lang="en-US" altLang="ko-KR" sz="2000" dirty="0">
                  <a:latin typeface="+mn-ea"/>
                </a:rPr>
                <a:t>  </a:t>
              </a:r>
              <a:r>
                <a:rPr lang="en-US" altLang="ko-KR" sz="2000" dirty="0">
                  <a:solidFill>
                    <a:srgbClr val="C00000"/>
                  </a:solidFill>
                  <a:latin typeface="+mn-ea"/>
                </a:rPr>
                <a:t>(</a:t>
              </a:r>
              <a:r>
                <a:rPr lang="ko-KR" altLang="en-US" sz="2000" dirty="0">
                  <a:solidFill>
                    <a:srgbClr val="C00000"/>
                  </a:solidFill>
                  <a:latin typeface="+mn-ea"/>
                </a:rPr>
                <a:t>단위</a:t>
              </a:r>
              <a:r>
                <a:rPr lang="en-US" altLang="ko-KR" sz="2000" dirty="0">
                  <a:solidFill>
                    <a:srgbClr val="C00000"/>
                  </a:solidFill>
                  <a:latin typeface="+mn-ea"/>
                </a:rPr>
                <a:t>)</a:t>
              </a:r>
            </a:p>
            <a:p>
              <a:r>
                <a:rPr lang="en-US" altLang="ko-KR" sz="2000" dirty="0">
                  <a:latin typeface="+mn-ea"/>
                </a:rPr>
                <a:t>  </a:t>
              </a:r>
              <a:r>
                <a:rPr lang="en-US" altLang="ko-KR" sz="2000" dirty="0" err="1">
                  <a:latin typeface="+mn-ea"/>
                </a:rPr>
                <a:t>units_to</a:t>
              </a:r>
              <a:r>
                <a:rPr lang="en-US" altLang="ko-KR" sz="2000" dirty="0">
                  <a:latin typeface="+mn-ea"/>
                </a:rPr>
                <a:t>   </a:t>
              </a:r>
              <a:r>
                <a:rPr lang="en-US" altLang="ko-KR" sz="2000" dirty="0">
                  <a:solidFill>
                    <a:srgbClr val="C00000"/>
                  </a:solidFill>
                  <a:latin typeface="+mn-ea"/>
                </a:rPr>
                <a:t>(</a:t>
              </a:r>
              <a:r>
                <a:rPr lang="ko-KR" altLang="en-US" sz="2000" dirty="0">
                  <a:solidFill>
                    <a:srgbClr val="C00000"/>
                  </a:solidFill>
                  <a:latin typeface="+mn-ea"/>
                </a:rPr>
                <a:t>변환할 단위</a:t>
              </a:r>
              <a:r>
                <a:rPr lang="en-US" altLang="ko-KR" sz="2000" dirty="0">
                  <a:solidFill>
                    <a:srgbClr val="C00000"/>
                  </a:solidFill>
                  <a:latin typeface="+mn-ea"/>
                </a:rPr>
                <a:t>)</a:t>
              </a:r>
            </a:p>
            <a:p>
              <a:r>
                <a:rPr lang="en-US" altLang="ko-KR" sz="2000" dirty="0">
                  <a:latin typeface="+mn-ea"/>
                </a:rPr>
                <a:t>  factor     </a:t>
              </a:r>
              <a:r>
                <a:rPr lang="en-US" altLang="ko-KR" sz="2000" dirty="0">
                  <a:solidFill>
                    <a:srgbClr val="C00000"/>
                  </a:solidFill>
                  <a:latin typeface="+mn-ea"/>
                </a:rPr>
                <a:t>(</a:t>
              </a:r>
              <a:r>
                <a:rPr lang="ko-KR" altLang="en-US" sz="2000" dirty="0" err="1">
                  <a:solidFill>
                    <a:srgbClr val="C00000"/>
                  </a:solidFill>
                  <a:latin typeface="+mn-ea"/>
                </a:rPr>
                <a:t>변환값</a:t>
              </a:r>
              <a:r>
                <a:rPr lang="en-US" altLang="ko-KR" sz="2000" dirty="0">
                  <a:solidFill>
                    <a:srgbClr val="C00000"/>
                  </a:solidFill>
                  <a:latin typeface="+mn-ea"/>
                </a:rPr>
                <a:t>)</a:t>
              </a:r>
            </a:p>
            <a:p>
              <a:endParaRPr lang="en-US" altLang="ko-KR" sz="2000" dirty="0"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87687" y="3627031"/>
              <a:ext cx="2784397" cy="485914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000" dirty="0">
                  <a:latin typeface="+mn-ea"/>
                </a:rPr>
                <a:t>  convert() </a:t>
              </a:r>
              <a:r>
                <a:rPr lang="en-US" altLang="ko-KR" sz="2000">
                  <a:latin typeface="+mn-ea"/>
                </a:rPr>
                <a:t>- </a:t>
              </a:r>
              <a:r>
                <a:rPr lang="ko-KR" altLang="en-US" sz="2000">
                  <a:latin typeface="+mn-ea"/>
                </a:rPr>
                <a:t>변환메서드</a:t>
              </a:r>
              <a:endParaRPr lang="en-US" altLang="ko-KR" sz="20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948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1560864" y="1130275"/>
            <a:ext cx="7393872" cy="732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/>
              <a:t>단위 변환기 클래스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55"/>
          <a:stretch/>
        </p:blipFill>
        <p:spPr>
          <a:xfrm>
            <a:off x="1750462" y="1995502"/>
            <a:ext cx="6393930" cy="26565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55344" r="7410"/>
          <a:stretch/>
        </p:blipFill>
        <p:spPr>
          <a:xfrm>
            <a:off x="5820544" y="3593353"/>
            <a:ext cx="5328592" cy="23821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id="{3AC7724B-45F5-F6F6-D88E-D129414F2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9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r>
              <a:rPr lang="ko-KR" altLang="en-US" dirty="0"/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8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561090" y="4162895"/>
            <a:ext cx="168954" cy="583931"/>
            <a:chOff x="4357443" y="3272952"/>
            <a:chExt cx="235517" cy="44408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928C65B-0F62-4DFC-9220-DF40E5958238}"/>
                </a:ext>
              </a:extLst>
            </p:cNvPr>
            <p:cNvSpPr/>
            <p:nvPr/>
          </p:nvSpPr>
          <p:spPr>
            <a:xfrm>
              <a:off x="4357443" y="3272952"/>
              <a:ext cx="235517" cy="154551"/>
            </a:xfrm>
            <a:prstGeom prst="triangl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15E6F92-B9C8-4563-8C4E-646F583209B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4475202" y="3427503"/>
              <a:ext cx="0" cy="289529"/>
            </a:xfrm>
            <a:prstGeom prst="line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3287687" y="1974131"/>
            <a:ext cx="2785734" cy="2138814"/>
            <a:chOff x="3287687" y="1974131"/>
            <a:chExt cx="2785734" cy="2138814"/>
          </a:xfrm>
        </p:grpSpPr>
        <p:sp>
          <p:nvSpPr>
            <p:cNvPr id="15" name="직사각형 14"/>
            <p:cNvSpPr/>
            <p:nvPr/>
          </p:nvSpPr>
          <p:spPr>
            <a:xfrm>
              <a:off x="3289024" y="1974131"/>
              <a:ext cx="2784397" cy="484122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latin typeface="+mn-ea"/>
              </a:endParaRPr>
            </a:p>
            <a:p>
              <a:pPr algn="ctr"/>
              <a:r>
                <a:rPr lang="en-US" altLang="ko-KR" sz="2000" b="1" dirty="0" err="1">
                  <a:latin typeface="+mn-ea"/>
                </a:rPr>
                <a:t>ScaleConverter</a:t>
              </a:r>
              <a:endParaRPr lang="en-US" altLang="ko-KR" sz="2000" b="1" dirty="0">
                <a:latin typeface="+mn-ea"/>
              </a:endParaRPr>
            </a:p>
            <a:p>
              <a:pPr algn="ctr"/>
              <a:endParaRPr lang="en-US" altLang="ko-KR" sz="2000" b="1" dirty="0"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89024" y="2469580"/>
              <a:ext cx="2784397" cy="1153130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000" dirty="0">
                  <a:latin typeface="+mn-ea"/>
                </a:rPr>
                <a:t>  </a:t>
              </a:r>
            </a:p>
            <a:p>
              <a:r>
                <a:rPr lang="en-US" altLang="ko-KR" sz="2000" dirty="0">
                  <a:latin typeface="+mn-ea"/>
                </a:rPr>
                <a:t>  </a:t>
              </a:r>
              <a:r>
                <a:rPr lang="en-US" altLang="ko-KR" sz="2000" dirty="0" err="1">
                  <a:latin typeface="+mn-ea"/>
                </a:rPr>
                <a:t>units_from</a:t>
              </a:r>
              <a:endParaRPr lang="en-US" altLang="ko-KR" sz="2000" dirty="0">
                <a:latin typeface="+mn-ea"/>
              </a:endParaRPr>
            </a:p>
            <a:p>
              <a:r>
                <a:rPr lang="en-US" altLang="ko-KR" sz="2000" dirty="0">
                  <a:latin typeface="+mn-ea"/>
                </a:rPr>
                <a:t>  </a:t>
              </a:r>
              <a:r>
                <a:rPr lang="en-US" altLang="ko-KR" sz="2000" dirty="0" err="1">
                  <a:latin typeface="+mn-ea"/>
                </a:rPr>
                <a:t>units_to</a:t>
              </a:r>
              <a:endParaRPr lang="en-US" altLang="ko-KR" sz="2000" dirty="0">
                <a:latin typeface="+mn-ea"/>
              </a:endParaRPr>
            </a:p>
            <a:p>
              <a:r>
                <a:rPr lang="en-US" altLang="ko-KR" sz="2000" dirty="0">
                  <a:latin typeface="+mn-ea"/>
                </a:rPr>
                <a:t>  factor</a:t>
              </a:r>
            </a:p>
            <a:p>
              <a:endParaRPr lang="en-US" altLang="ko-KR" sz="2000" dirty="0">
                <a:latin typeface="+mn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87687" y="3627031"/>
              <a:ext cx="2784397" cy="485914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000" dirty="0">
                  <a:latin typeface="+mn-ea"/>
                </a:rPr>
                <a:t>  convert()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306182" y="4730991"/>
            <a:ext cx="2765902" cy="1793989"/>
            <a:chOff x="3306182" y="4730991"/>
            <a:chExt cx="2765902" cy="1793989"/>
          </a:xfrm>
        </p:grpSpPr>
        <p:sp>
          <p:nvSpPr>
            <p:cNvPr id="26" name="직사각형 25"/>
            <p:cNvSpPr/>
            <p:nvPr/>
          </p:nvSpPr>
          <p:spPr>
            <a:xfrm>
              <a:off x="3306182" y="4730991"/>
              <a:ext cx="2765902" cy="669960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+mn-ea"/>
                </a:rPr>
                <a:t>  </a:t>
              </a:r>
            </a:p>
            <a:p>
              <a:pPr algn="ctr"/>
              <a:r>
                <a:rPr lang="en-US" altLang="ko-KR" sz="2000" b="1" dirty="0">
                  <a:latin typeface="+mn-ea"/>
                </a:rPr>
                <a:t>Converters</a:t>
              </a:r>
            </a:p>
            <a:p>
              <a:pPr algn="ctr"/>
              <a:endParaRPr lang="en-US" altLang="ko-KR" sz="2000" b="1" dirty="0">
                <a:latin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306182" y="5971823"/>
              <a:ext cx="2765902" cy="553157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000" dirty="0">
                  <a:latin typeface="+mn-ea"/>
                </a:rPr>
                <a:t>  convert() </a:t>
              </a:r>
              <a:endParaRPr lang="en-US" altLang="ko-KR" sz="200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06182" y="5380708"/>
              <a:ext cx="2765902" cy="588339"/>
            </a:xfrm>
            <a:prstGeom prst="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000" dirty="0">
                  <a:latin typeface="+mn-ea"/>
                </a:rPr>
                <a:t>  offset</a:t>
              </a:r>
            </a:p>
          </p:txBody>
        </p: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1434039" y="1124315"/>
            <a:ext cx="6054557" cy="6908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/>
              <a:t>단위 변환기 클래스 만들기</a:t>
            </a:r>
            <a:endParaRPr lang="en-US" altLang="ko-KR" sz="2400" b="1" dirty="0"/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5705627B-6CB9-0551-6BA0-F6C5AD4D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9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r>
              <a:rPr lang="ko-KR" altLang="en-US" dirty="0"/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06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98AF3A4E-7D90-4241-89FE-799D6F9D5A94}"/>
              </a:ext>
            </a:extLst>
          </p:cNvPr>
          <p:cNvSpPr txBox="1">
            <a:spLocks/>
          </p:cNvSpPr>
          <p:nvPr/>
        </p:nvSpPr>
        <p:spPr>
          <a:xfrm>
            <a:off x="1479195" y="1133294"/>
            <a:ext cx="6054557" cy="10863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/>
              <a:t>단위 변환기 확장 클래스 만들기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</a:rPr>
              <a:t>화씨온도</a:t>
            </a:r>
            <a:r>
              <a:rPr lang="en-US" altLang="ko-KR" sz="2000" b="1" dirty="0">
                <a:solidFill>
                  <a:srgbClr val="C00000"/>
                </a:solidFill>
              </a:rPr>
              <a:t>(F) = </a:t>
            </a:r>
            <a:r>
              <a:rPr lang="ko-KR" altLang="en-US" sz="2000" b="1" dirty="0">
                <a:solidFill>
                  <a:srgbClr val="C00000"/>
                </a:solidFill>
              </a:rPr>
              <a:t>섭씨온도</a:t>
            </a:r>
            <a:r>
              <a:rPr lang="en-US" altLang="ko-KR" sz="2000" b="1" dirty="0">
                <a:solidFill>
                  <a:srgbClr val="C00000"/>
                </a:solidFill>
              </a:rPr>
              <a:t>(C) x 1.8 + 32</a:t>
            </a:r>
            <a:r>
              <a:rPr lang="ko-KR" altLang="en-US" sz="2000" b="1" dirty="0">
                <a:solidFill>
                  <a:srgbClr val="0070C0"/>
                </a:solidFill>
              </a:rPr>
              <a:t> 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5" y="2420889"/>
            <a:ext cx="6683319" cy="3589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제목 5">
            <a:extLst>
              <a:ext uri="{FF2B5EF4-FFF2-40B4-BE49-F238E27FC236}">
                <a16:creationId xmlns:a16="http://schemas.microsoft.com/office/drawing/2014/main" id="{ED9F7C9F-DC4F-24AB-F990-4014116A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9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r>
              <a:rPr lang="ko-KR" altLang="en-US" dirty="0"/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5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3317-8D59-3207-A3B5-4F8412DF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D9E004-D33F-E614-3B54-16A299A4154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다형성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0BEBB-362E-74B3-32EC-30C84177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7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D8F4F-C9C7-D88A-B0BB-EDD94A1DA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다형성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8720C3-13EB-042C-7992-C04F5CC42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다형성은 동일한 이름의 메서드가 객체의 타입에 따라 다르게 동작하는 것을 말함</a:t>
            </a:r>
            <a:endParaRPr lang="en-US" altLang="ko-KR" dirty="0"/>
          </a:p>
          <a:p>
            <a:r>
              <a:rPr kumimoji="1" lang="ko-KR" altLang="en-US" dirty="0"/>
              <a:t>주로 상속 관계에서 메서드 동작을 변경</a:t>
            </a:r>
            <a:endParaRPr kumimoji="1" lang="en-US" altLang="ko-KR" dirty="0"/>
          </a:p>
          <a:p>
            <a:r>
              <a:rPr kumimoji="1" lang="ko-KR" altLang="en-US" dirty="0"/>
              <a:t>다형성을 실현하는 </a:t>
            </a:r>
            <a:r>
              <a:rPr kumimoji="1" lang="ko-KR" altLang="en-US" dirty="0" err="1"/>
              <a:t>기법중</a:t>
            </a:r>
            <a:r>
              <a:rPr kumimoji="1" lang="ko-KR" altLang="en-US" dirty="0"/>
              <a:t> 하나로 </a:t>
            </a:r>
            <a:r>
              <a:rPr kumimoji="1" lang="ko-KR" altLang="en-US" dirty="0" err="1"/>
              <a:t>오버라이딩이</a:t>
            </a:r>
            <a:r>
              <a:rPr kumimoji="1" lang="ko-KR" altLang="en-US" dirty="0"/>
              <a:t> 존재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BC079D-C13C-53C2-D773-6536C5FB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C6226-DF7E-A9B1-7421-48C5D30C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오버라이딩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DB20F-00E7-EF21-6E12-53531CFA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메서드 재정의</a:t>
            </a:r>
            <a:r>
              <a:rPr lang="en-US" altLang="ko-KR" dirty="0"/>
              <a:t>(Method Overriding)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상속된 메서드의 내용이 자식 클래스에 맞지 않을 경우</a:t>
            </a:r>
            <a:r>
              <a:rPr lang="en-US" altLang="ko-KR" dirty="0"/>
              <a:t>, </a:t>
            </a:r>
            <a:r>
              <a:rPr lang="ko-KR" altLang="en-US" dirty="0"/>
              <a:t>자식 클래스에서 동일한 메서드를 재정의 하는 것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자식 클래스는 부모 클래스의 기본 동작을 변경하거나 확장할 수 있음</a:t>
            </a:r>
            <a:endParaRPr lang="en-US" altLang="ko-KR" dirty="0"/>
          </a:p>
          <a:p>
            <a:r>
              <a:rPr lang="en" altLang="ko-KR" dirty="0"/>
              <a:t>super(</a:t>
            </a:r>
            <a:r>
              <a:rPr lang="en-US" altLang="ko-KR" dirty="0"/>
              <a:t>).</a:t>
            </a:r>
            <a:r>
              <a:rPr lang="ko-KR" altLang="en-US" dirty="0" err="1"/>
              <a:t>메서드명을</a:t>
            </a:r>
            <a:r>
              <a:rPr lang="ko-KR" altLang="en-US" dirty="0"/>
              <a:t> 사용하여 자식 클래스에서 부모 클래스의 메서드를 호출할 수 있음</a:t>
            </a:r>
            <a:endParaRPr lang="en-US" altLang="ko-KR" dirty="0"/>
          </a:p>
          <a:p>
            <a:r>
              <a:rPr kumimoji="1" lang="ko-KR" altLang="en-US" dirty="0" err="1"/>
              <a:t>오버라이딩한</a:t>
            </a:r>
            <a:r>
              <a:rPr kumimoji="1" lang="ko-KR" altLang="en-US" dirty="0"/>
              <a:t> 메서드는 부모 메서드의 매개변수 개수와 동일하게 사용하는 것을 권장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D06F8-3F6E-E208-4A5D-00C52863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7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FC589-7815-2609-6C30-3751101E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오버라이딩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79A7D40-0CBB-E25F-B7EA-3520D7278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43" y="1325563"/>
            <a:ext cx="5420203" cy="465798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A15942-BCDC-AB70-F379-D03ECEFE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1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26CFD-1ABA-7DD7-7EC2-69205430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accent2"/>
                </a:solidFill>
              </a:rPr>
              <a:t>실습</a:t>
            </a:r>
            <a:r>
              <a:rPr kumimoji="1" lang="en-US" altLang="ko-KR" dirty="0">
                <a:solidFill>
                  <a:schemeClr val="accent2"/>
                </a:solidFill>
              </a:rPr>
              <a:t>.</a:t>
            </a:r>
            <a:r>
              <a:rPr kumimoji="1" lang="ko-KR" altLang="en-US" dirty="0">
                <a:solidFill>
                  <a:schemeClr val="accent2"/>
                </a:solidFill>
              </a:rPr>
              <a:t> 상속과 </a:t>
            </a:r>
            <a:r>
              <a:rPr kumimoji="1" lang="ko-KR" altLang="en-US" dirty="0" err="1">
                <a:solidFill>
                  <a:schemeClr val="accent2"/>
                </a:solidFill>
              </a:rPr>
              <a:t>오버라이딩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5E976-325F-CA49-3A9C-4C8D1632D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주어진 부모클래스를 바탕으로 조건을 만족하는 자식클래스 </a:t>
            </a:r>
            <a:r>
              <a:rPr kumimoji="1" lang="en-US" altLang="ko-KR" dirty="0"/>
              <a:t>Electronic</a:t>
            </a:r>
            <a:r>
              <a:rPr kumimoji="1" lang="ko-KR" altLang="en-US" dirty="0"/>
              <a:t>클래스와 </a:t>
            </a:r>
            <a:r>
              <a:rPr kumimoji="1" lang="en-US" altLang="ko-KR" dirty="0"/>
              <a:t>Food</a:t>
            </a:r>
            <a:r>
              <a:rPr kumimoji="1" lang="ko-KR" altLang="en-US" dirty="0"/>
              <a:t>클래스를 설계하여 보세요</a:t>
            </a:r>
            <a:endParaRPr kumimoji="1" lang="en-US" altLang="ko-KR" dirty="0"/>
          </a:p>
          <a:p>
            <a:r>
              <a:rPr kumimoji="1" lang="ko-KR" altLang="en-US" dirty="0"/>
              <a:t>부모클래스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CAA71-4EE2-1619-BF9F-A89B0A59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F2A9D52-EC5C-B1E9-6030-E6D94711B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68" y="2847121"/>
            <a:ext cx="9203431" cy="34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2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E7C0C-48CC-7751-3B03-78CC9484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accent2"/>
                </a:solidFill>
              </a:rPr>
              <a:t>실습</a:t>
            </a:r>
            <a:r>
              <a:rPr kumimoji="1" lang="en-US" altLang="ko-KR" dirty="0">
                <a:solidFill>
                  <a:schemeClr val="accent2"/>
                </a:solidFill>
              </a:rPr>
              <a:t>.</a:t>
            </a:r>
            <a:r>
              <a:rPr kumimoji="1" lang="ko-KR" altLang="en-US" dirty="0">
                <a:solidFill>
                  <a:schemeClr val="accent2"/>
                </a:solidFill>
              </a:rPr>
              <a:t> 상속과 </a:t>
            </a:r>
            <a:r>
              <a:rPr kumimoji="1" lang="ko-KR" altLang="en-US" dirty="0" err="1">
                <a:solidFill>
                  <a:schemeClr val="accent2"/>
                </a:solidFill>
              </a:rPr>
              <a:t>오버라이딩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61DDB-9AAC-B341-C7BC-E7CC2602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9" name="그림 8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36B1F2F6-1555-A0EB-68AA-50512613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0534"/>
            <a:ext cx="3479800" cy="914400"/>
          </a:xfrm>
          <a:prstGeom prst="rect">
            <a:avLst/>
          </a:prstGeom>
        </p:spPr>
      </p:pic>
      <p:pic>
        <p:nvPicPr>
          <p:cNvPr id="11" name="그림 10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E68A8620-41A7-2BDA-F5B2-AE10FF03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4060534"/>
            <a:ext cx="3381282" cy="1051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CBD748-BA58-1D72-9A6E-1AEDD7AD5459}"/>
              </a:ext>
            </a:extLst>
          </p:cNvPr>
          <p:cNvSpPr txBox="1"/>
          <p:nvPr/>
        </p:nvSpPr>
        <p:spPr>
          <a:xfrm>
            <a:off x="5104660" y="53477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출력예시</a:t>
            </a:r>
            <a:endParaRPr kumimoji="1"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6" name="내용 개체 틀 15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F9F85BB1-70F8-4B3A-7DBA-D2876C4A4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58" y="1303782"/>
            <a:ext cx="8610600" cy="2540000"/>
          </a:xfrm>
        </p:spPr>
      </p:pic>
    </p:spTree>
    <p:extLst>
      <p:ext uri="{BB962C8B-B14F-4D97-AF65-F5344CB8AC3E}">
        <p14:creationId xmlns:p14="http://schemas.microsoft.com/office/powerpoint/2010/main" val="1921916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19735-70A5-A92E-1AF6-08F97BEE3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D5CB29-5BC6-3EF9-BD68-8FBD3CCCEA1C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추상화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D4410-FF43-44F1-438D-F3EE806E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0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FDCF6-8825-988A-4457-71FEE2BF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A4CE-4478-2267-3EE2-54264270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  <a:r>
              <a:rPr lang="en-US" altLang="ko-KR" dirty="0"/>
              <a:t>(</a:t>
            </a:r>
            <a:r>
              <a:rPr lang="en" altLang="ko-KR" dirty="0"/>
              <a:t>Abstraction)</a:t>
            </a:r>
          </a:p>
          <a:p>
            <a:r>
              <a:rPr lang="ko-KR" altLang="en-US" dirty="0"/>
              <a:t>복잡한 시스템의 세부 사항을 감추고</a:t>
            </a:r>
            <a:r>
              <a:rPr lang="en-US" altLang="ko-KR" dirty="0"/>
              <a:t>, </a:t>
            </a:r>
            <a:r>
              <a:rPr lang="ko-KR" altLang="en-US" dirty="0"/>
              <a:t>필요한 부분만 노출함으로써 코드를 더 간단하고 명확하게 작성</a:t>
            </a:r>
            <a:endParaRPr lang="en-US" altLang="ko-KR" dirty="0"/>
          </a:p>
          <a:p>
            <a:r>
              <a:rPr lang="ko-KR" altLang="en-US" dirty="0"/>
              <a:t>복잡한 구현 세부 사항을 몰라도 제공된 기능을 사용</a:t>
            </a:r>
            <a:endParaRPr lang="en" altLang="ko-KR" dirty="0"/>
          </a:p>
          <a:p>
            <a:r>
              <a:rPr lang="en" altLang="ko-KR" dirty="0" err="1"/>
              <a:t>abc</a:t>
            </a:r>
            <a:r>
              <a:rPr lang="en" altLang="ko-KR" dirty="0"/>
              <a:t> (Abstract Base Class) </a:t>
            </a:r>
            <a:r>
              <a:rPr lang="ko-KR" altLang="en-US" dirty="0"/>
              <a:t>모듈을 사용해 추상화를 지원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2B420-526B-9098-7A2F-A1CAA219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7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70C4E-F2EE-C1D9-FDDD-D65B2101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추상클래스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0A3E1-3126-CF8B-1C23-BE59EEB0E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추상 클래스는 하나 이상의 추상 메서드를 포함한 클래스</a:t>
            </a:r>
            <a:endParaRPr lang="en-US" altLang="ko-KR" dirty="0"/>
          </a:p>
          <a:p>
            <a:r>
              <a:rPr lang="ko-KR" altLang="en-US" dirty="0"/>
              <a:t>구체적인 구현 없이 구조만 제공하며</a:t>
            </a:r>
            <a:r>
              <a:rPr lang="en-US" altLang="ko-KR" dirty="0"/>
              <a:t>, </a:t>
            </a:r>
            <a:r>
              <a:rPr lang="ko-KR" altLang="en-US" dirty="0"/>
              <a:t>이를 기반으로 구체적인 동작을 구현하는 자식클래스를 설계하는 데 사용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직접 인스턴스화할 수 없으며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반드시 상속받아 사용해야 함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/>
              <a:t>추상 클래스는 생성자</a:t>
            </a:r>
            <a:r>
              <a:rPr lang="en-US" altLang="ko-KR"/>
              <a:t>,</a:t>
            </a:r>
            <a:r>
              <a:rPr lang="ko-KR" altLang="en-US"/>
              <a:t> 일반 </a:t>
            </a:r>
            <a:r>
              <a:rPr lang="ko-KR" altLang="en-US" dirty="0"/>
              <a:t>메서드와 추상 메서드를 모두 포함 가능</a:t>
            </a:r>
            <a:endParaRPr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lang="ko-KR" altLang="en-US" dirty="0"/>
              <a:t>공통된 동작은 추상 클래스에서 정의하고</a:t>
            </a:r>
            <a:r>
              <a:rPr lang="en-US" altLang="ko-KR" dirty="0"/>
              <a:t>, </a:t>
            </a:r>
            <a:r>
              <a:rPr lang="ko-KR" altLang="en-US" dirty="0"/>
              <a:t>구체적인 동작은 자식클래스에서 구현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7EEBD9-4CCC-0177-1E2A-D45BF70C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66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D2D6A-AF53-CEDF-10D1-6AA0896A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추상메서드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6282A-3C0A-484A-F64B-11825C67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추상 메서드는 선언만 되어 있는 메서드</a:t>
            </a:r>
            <a:endParaRPr lang="en-US" altLang="ko-KR" dirty="0"/>
          </a:p>
          <a:p>
            <a:r>
              <a:rPr lang="ko-KR" altLang="en-US" dirty="0"/>
              <a:t>자식클래스에서 반드시 구현해야 하는 메서드로 강제성을 지님</a:t>
            </a:r>
            <a:endParaRPr lang="en-US" altLang="ko-KR" dirty="0"/>
          </a:p>
          <a:p>
            <a:r>
              <a:rPr lang="ko-KR" altLang="en-US" dirty="0"/>
              <a:t>추상 메서드는 추상 클래스 내에 정의되며</a:t>
            </a:r>
            <a:r>
              <a:rPr lang="en-US" altLang="ko-KR" dirty="0"/>
              <a:t>, @</a:t>
            </a:r>
            <a:r>
              <a:rPr lang="en" altLang="ko-KR" dirty="0" err="1"/>
              <a:t>abstractmethod</a:t>
            </a:r>
            <a:r>
              <a:rPr lang="en" altLang="ko-KR" dirty="0"/>
              <a:t> </a:t>
            </a:r>
            <a:r>
              <a:rPr lang="ko-KR" altLang="en-US" dirty="0" err="1"/>
              <a:t>데코레이터를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kumimoji="1" lang="ko-KR" altLang="en-US" dirty="0" err="1"/>
              <a:t>데코레이터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lang="ko-KR" altLang="en-US" dirty="0"/>
              <a:t>기존 함수나 메서드의 동작을 수정하거나 확장할 때 사용</a:t>
            </a:r>
            <a:endParaRPr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F0F0C-2DEF-325D-5614-B327F6C0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510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D0492-CAFE-DF78-70D5-72AB0FFE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추상클래스</a:t>
            </a:r>
          </a:p>
        </p:txBody>
      </p:sp>
      <p:pic>
        <p:nvPicPr>
          <p:cNvPr id="6" name="내용 개체 틀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50BFB68-8B0B-3A30-6E10-680179CA9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11" y="1325563"/>
            <a:ext cx="4167502" cy="4851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7C5250-3A1A-DEF9-B826-1C926D79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B8542B7-5627-60ED-23AE-99636BFFC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93" y="1325563"/>
            <a:ext cx="3810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0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20A9-28C7-B68B-2ABE-EACDE764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F30098-0CB3-921F-6727-A01F5E7538C1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클래스 메서드와 정적 메서드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BB9471-7897-7F01-00BA-4F12AA8B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8CE71-E81B-E95F-DEF2-F2149720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C67C7-6E3F-B3CE-28D1-C0DA25B7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5E920-E31F-4246-BF01-CA9F19A0E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Arial" panose="020B0604020202020204" pitchFamily="34" charset="0"/>
              </a:rPr>
              <a:t>메서드의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self</a:t>
            </a:r>
            <a:r>
              <a:rPr lang="ko-KR" altLang="en-US" dirty="0">
                <a:latin typeface="Arial" panose="020B0604020202020204" pitchFamily="34" charset="0"/>
              </a:rPr>
              <a:t> 개념 중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클래스를 인스턴스화 하지 않고 호출해서 사용하는 경우에는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self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가 필요 없음</a:t>
            </a:r>
            <a:endParaRPr lang="en-US" altLang="ko-KR" b="0" i="0" dirty="0">
              <a:effectLst/>
              <a:latin typeface="Arial" panose="020B0604020202020204" pitchFamily="34" charset="0"/>
            </a:endParaRPr>
          </a:p>
          <a:p>
            <a:r>
              <a:rPr kumimoji="1" lang="ko-KR" altLang="en-US" dirty="0">
                <a:latin typeface="Arial" panose="020B0604020202020204" pitchFamily="34" charset="0"/>
              </a:rPr>
              <a:t>위 경우에 </a:t>
            </a:r>
            <a:r>
              <a:rPr lang="ko-KR" altLang="en-US" dirty="0"/>
              <a:t>일반적으로 클래스 메서드나 정적 메서드를 활용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4346A-3D1B-71B0-EEB0-8BB7B187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D35AD-576A-D35E-7A4A-14F62BC0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클래스 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5FE07-30CF-B9FA-BADB-47822BEFB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메서드는 자기 자신의 클래스를 첫 번째 인자로 받는 메서드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 dirty="0" err="1"/>
              <a:t>cls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ko-KR" altLang="en-US"/>
              <a:t>클래스 속성에 접근하거나 클래스 상태를 변경할 수 있음</a:t>
            </a:r>
            <a:endParaRPr lang="en-US" altLang="ko-KR"/>
          </a:p>
          <a:p>
            <a:pPr lvl="1"/>
            <a:r>
              <a:rPr lang="ko-KR" altLang="en-US"/>
              <a:t>클래스 변수에 접근하거나 수정할 때 사용</a:t>
            </a:r>
            <a:endParaRPr lang="en-US" altLang="ko-KR"/>
          </a:p>
          <a:p>
            <a:pPr lvl="1"/>
            <a:r>
              <a:rPr lang="ko-KR" altLang="en-US"/>
              <a:t>클래스 또는 자식클래스 간의 동작을 통합적으로 처리 할때</a:t>
            </a:r>
            <a:endParaRPr lang="en-US" altLang="ko-KR"/>
          </a:p>
          <a:p>
            <a:r>
              <a:rPr kumimoji="1" lang="ko-KR" altLang="en-US"/>
              <a:t>인스턴스 </a:t>
            </a:r>
            <a:r>
              <a:rPr kumimoji="1" lang="ko-KR" altLang="en-US" dirty="0"/>
              <a:t>생성 후 사용하는 것이 아닌 클래스에서 호출</a:t>
            </a:r>
            <a:endParaRPr kumimoji="1" lang="en-US" altLang="ko-KR" dirty="0"/>
          </a:p>
          <a:p>
            <a:r>
              <a:rPr kumimoji="1" lang="en-US" altLang="ko-KR" dirty="0"/>
              <a:t>@</a:t>
            </a:r>
            <a:r>
              <a:rPr kumimoji="1" lang="en-US" altLang="ko-KR" dirty="0" err="1"/>
              <a:t>classmethod</a:t>
            </a:r>
            <a:r>
              <a:rPr kumimoji="1" lang="ko-KR" altLang="en-US" dirty="0"/>
              <a:t> </a:t>
            </a:r>
            <a:r>
              <a:rPr kumimoji="1" lang="ko-KR" altLang="en-US" err="1"/>
              <a:t>데코레이터</a:t>
            </a:r>
            <a:r>
              <a:rPr kumimoji="1" lang="ko-KR" altLang="en-US"/>
              <a:t> 사용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083B8C-72FB-5912-A6DE-6104F392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5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오늘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지난시간에는 함수를 배우면서 코드의 중복을 줄이고 효과적으로 개발하는 방법에 대해서 배웠습니다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오늘은 프로그래밍에서 중요한 개념인 클래스에 대해서 학습하겠습니다</a:t>
            </a:r>
            <a:r>
              <a:rPr lang="en-US" altLang="ko-KR" sz="2800"/>
              <a:t>. 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 개념은 매우 중요합니다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이번시간도 열심히 따라와 주시면 감사하겠습니다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8CC6ED-42E8-992A-65BE-124F51E4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9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1038A-841E-9542-6165-BE52FEE0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클래스 메서드</a:t>
            </a:r>
          </a:p>
        </p:txBody>
      </p:sp>
      <p:pic>
        <p:nvPicPr>
          <p:cNvPr id="6" name="내용 개체 틀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1F8F834-CDF2-04E4-F22C-EE63BD711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455" y="1481475"/>
            <a:ext cx="5392468" cy="3664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7E4CD3-0EB0-39CD-EE16-5A961DA4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542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2F6A-C981-4AFF-AAD8-3A199059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정적 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92640-7BCB-D79E-94C1-5859FAE12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cls</a:t>
            </a:r>
            <a:r>
              <a:rPr lang="ko-KR" altLang="en-US"/>
              <a:t>나 </a:t>
            </a:r>
            <a:r>
              <a:rPr lang="en-US" altLang="ko-KR"/>
              <a:t>self</a:t>
            </a:r>
            <a:r>
              <a:rPr lang="ko-KR" altLang="en-US"/>
              <a:t>를 사용하지 않음</a:t>
            </a:r>
            <a:endParaRPr lang="en-US" altLang="ko-KR"/>
          </a:p>
          <a:p>
            <a:r>
              <a:rPr lang="ko-KR" altLang="en-US"/>
              <a:t>클래스와 독립적인 작업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유틸리티 함수</a:t>
            </a:r>
            <a:r>
              <a:rPr lang="en-US" altLang="ko-KR"/>
              <a:t>)</a:t>
            </a:r>
            <a:r>
              <a:rPr lang="ko-KR" altLang="en-US"/>
              <a:t>을 정의할 때 유용</a:t>
            </a:r>
            <a:endParaRPr lang="en-US" altLang="ko-KR"/>
          </a:p>
          <a:p>
            <a:r>
              <a:rPr lang="en-US" altLang="ko-KR"/>
              <a:t>@staticmethod </a:t>
            </a:r>
            <a:r>
              <a:rPr lang="ko-KR" altLang="en-US"/>
              <a:t>데코레이터 사용</a:t>
            </a:r>
            <a:endParaRPr lang="en-US" altLang="ko-KR"/>
          </a:p>
          <a:p>
            <a:r>
              <a:rPr lang="ko-KR" altLang="en-US"/>
              <a:t>정적 메서드는 일반 함수로 작성해도 됨</a:t>
            </a:r>
            <a:r>
              <a:rPr lang="en-US" altLang="ko-KR"/>
              <a:t>. </a:t>
            </a:r>
            <a:r>
              <a:rPr lang="ko-KR" altLang="en-US"/>
              <a:t>다만</a:t>
            </a:r>
            <a:r>
              <a:rPr lang="en-US" altLang="ko-KR"/>
              <a:t>, </a:t>
            </a:r>
            <a:r>
              <a:rPr lang="ko-KR" altLang="en-US"/>
              <a:t>함수의 목적을 클래스와 연관지어 코드의 효율성을 높일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CDB90-626E-88D5-DBF8-B124C683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30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29CC4-BF36-4471-8719-AC3D6D2D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정적 메서드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DFF3ED-AE8F-189F-DCB4-5BC29384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B6548E-C897-C93D-2BB1-55C809D22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38" y="1777776"/>
            <a:ext cx="3614792" cy="2207507"/>
          </a:xfrm>
          <a:prstGeom prst="rect">
            <a:avLst/>
          </a:prstGeom>
        </p:spPr>
      </p:pic>
      <p:pic>
        <p:nvPicPr>
          <p:cNvPr id="16" name="내용 개체 틀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C6373F5-9414-2E1C-7C43-71627E212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72" y="1777776"/>
            <a:ext cx="4125310" cy="277982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48CF17-8736-4104-0A7D-979B305776E3}"/>
              </a:ext>
            </a:extLst>
          </p:cNvPr>
          <p:cNvSpPr txBox="1"/>
          <p:nvPr/>
        </p:nvSpPr>
        <p:spPr>
          <a:xfrm>
            <a:off x="2342207" y="4809758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정적메서드 예시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550D80-0D8D-91DB-704F-F979FF5F7139}"/>
              </a:ext>
            </a:extLst>
          </p:cNvPr>
          <p:cNvSpPr txBox="1"/>
          <p:nvPr/>
        </p:nvSpPr>
        <p:spPr>
          <a:xfrm>
            <a:off x="7297746" y="4809758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일반함수 예시</a:t>
            </a:r>
          </a:p>
        </p:txBody>
      </p:sp>
    </p:spTree>
    <p:extLst>
      <p:ext uri="{BB962C8B-B14F-4D97-AF65-F5344CB8AC3E}">
        <p14:creationId xmlns:p14="http://schemas.microsoft.com/office/powerpoint/2010/main" val="101001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5F369-9D5A-D08E-1FDC-AFC31B7D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클래스 종합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8A705E-E921-6785-9D1C-7FF7B4D9C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아래 주어진 내용을 참고하여 프로그래밍을 진행하세요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EE5E8-669E-F97C-2F36-0FF4738D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C7C172E2-9AD3-B992-DC24-275D45792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21" y="1800794"/>
            <a:ext cx="6511291" cy="45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69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08F8C-A599-AA8B-B823-53BA0E727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클래스 종합 프로그래밍</a:t>
            </a:r>
            <a:endParaRPr lang="ko-KR" altLang="en-US"/>
          </a:p>
        </p:txBody>
      </p:sp>
      <p:pic>
        <p:nvPicPr>
          <p:cNvPr id="6" name="내용 개체 틀 5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B0899A23-7071-F793-7880-813720D55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75" y="1325563"/>
            <a:ext cx="7984849" cy="328177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E9CC8E-9863-C5EC-971B-772C6685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E84FD8-5990-D9FE-2DB9-AF65C0769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16" y="5350647"/>
            <a:ext cx="10027165" cy="857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B28E37-258C-69FC-9130-987576C66BB6}"/>
              </a:ext>
            </a:extLst>
          </p:cNvPr>
          <p:cNvSpPr txBox="1"/>
          <p:nvPr/>
        </p:nvSpPr>
        <p:spPr>
          <a:xfrm>
            <a:off x="1082416" y="49813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출력예시</a:t>
            </a:r>
          </a:p>
        </p:txBody>
      </p:sp>
    </p:spTree>
    <p:extLst>
      <p:ext uri="{BB962C8B-B14F-4D97-AF65-F5344CB8AC3E}">
        <p14:creationId xmlns:p14="http://schemas.microsoft.com/office/powerpoint/2010/main" val="2020830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325562"/>
            <a:ext cx="10293945" cy="3825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다음과 같은 조건을 만족하는 </a:t>
            </a:r>
            <a:r>
              <a:rPr lang="en-US" altLang="ko-KR" sz="2400" dirty="0" err="1"/>
              <a:t>LimitCalculator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만들기</a:t>
            </a:r>
            <a:endParaRPr lang="en-US" altLang="ko-KR" sz="2400" dirty="0"/>
          </a:p>
          <a:p>
            <a:pPr marL="514350" indent="-514350">
              <a:buAutoNum type="arabicParenR"/>
            </a:pPr>
            <a:r>
              <a:rPr lang="en-US" altLang="ko-KR" sz="2400" dirty="0"/>
              <a:t>Calculator </a:t>
            </a:r>
            <a:r>
              <a:rPr lang="ko-KR" altLang="en-US" sz="2400" dirty="0"/>
              <a:t>클래스를 상속 받는다</a:t>
            </a:r>
            <a:endParaRPr lang="en-US" altLang="ko-KR" sz="2400" dirty="0"/>
          </a:p>
          <a:p>
            <a:pPr marL="514350" indent="-514350">
              <a:buAutoNum type="arabicParenR"/>
            </a:pPr>
            <a:r>
              <a:rPr lang="en-US" altLang="ko-KR" sz="2400" dirty="0"/>
              <a:t>value </a:t>
            </a:r>
            <a:r>
              <a:rPr lang="ko-KR" altLang="en-US" sz="2400" dirty="0"/>
              <a:t>값이 음수가 되지 않도록 제한한다</a:t>
            </a:r>
            <a:endParaRPr lang="en-US" altLang="ko-KR" sz="2400" dirty="0"/>
          </a:p>
          <a:p>
            <a:pPr marL="514350" indent="-514350">
              <a:buAutoNum type="arabicParenR"/>
            </a:pPr>
            <a:r>
              <a:rPr lang="en-US" altLang="ko-KR" sz="2400" dirty="0"/>
              <a:t>sub() </a:t>
            </a:r>
            <a:r>
              <a:rPr lang="ko-KR" altLang="en-US" sz="2400" dirty="0"/>
              <a:t>메서드를 </a:t>
            </a:r>
            <a:r>
              <a:rPr lang="ko-KR" altLang="en-US" sz="2400" dirty="0" err="1"/>
              <a:t>오버라이딩</a:t>
            </a:r>
            <a:r>
              <a:rPr lang="en-US" altLang="ko-KR" sz="2400" dirty="0"/>
              <a:t>(</a:t>
            </a:r>
            <a:r>
              <a:rPr lang="ko-KR" altLang="en-US" sz="2400" dirty="0"/>
              <a:t>재정의</a:t>
            </a:r>
            <a:r>
              <a:rPr lang="en-US" altLang="ko-KR" sz="2400" dirty="0"/>
              <a:t>)</a:t>
            </a:r>
            <a:r>
              <a:rPr lang="ko-KR" altLang="en-US" sz="2400" dirty="0"/>
              <a:t> 하여 </a:t>
            </a:r>
            <a:r>
              <a:rPr lang="en-US" altLang="ko-KR" sz="2400" dirty="0"/>
              <a:t>2</a:t>
            </a:r>
            <a:r>
              <a:rPr lang="ko-KR" altLang="en-US" sz="2400" dirty="0"/>
              <a:t>번 조건을 만족시킬 것</a:t>
            </a:r>
            <a:endParaRPr lang="en-US" altLang="ko-KR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92" y="3725899"/>
            <a:ext cx="3941207" cy="28496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041" y="4224326"/>
            <a:ext cx="3734321" cy="15908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D1B3D5-4F9C-FA68-E60C-5D56D8AF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04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조건문을 사용하여 코드를 제어할 수 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</a:t>
            </a:r>
            <a:r>
              <a:rPr lang="en-US" altLang="ko-KR" sz="2800"/>
              <a:t>~elif~else</a:t>
            </a:r>
            <a:r>
              <a:rPr lang="ko-KR" altLang="en-US" sz="2800"/>
              <a:t>를 사용하여 상황에 맞게 코드를</a:t>
            </a:r>
            <a:r>
              <a:rPr lang="en-US" altLang="ko-KR" sz="2800"/>
              <a:t> </a:t>
            </a:r>
            <a:r>
              <a:rPr lang="ko-KR" altLang="en-US" sz="2800"/>
              <a:t>제어할 수 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반복문에는 </a:t>
            </a:r>
            <a:r>
              <a:rPr lang="en-US" altLang="ko-KR" sz="2800"/>
              <a:t>while</a:t>
            </a:r>
            <a:r>
              <a:rPr lang="ko-KR" altLang="en-US" sz="2800"/>
              <a:t>문과 </a:t>
            </a:r>
            <a:r>
              <a:rPr lang="en-US" altLang="ko-KR" sz="2800"/>
              <a:t>for</a:t>
            </a:r>
            <a:r>
              <a:rPr lang="ko-KR" altLang="en-US" sz="2800"/>
              <a:t>문이 존재하며 특정 조건이 만족되게 반복하려면 </a:t>
            </a:r>
            <a:r>
              <a:rPr lang="en-US" altLang="ko-KR" sz="2800"/>
              <a:t>while</a:t>
            </a:r>
            <a:r>
              <a:rPr lang="ko-KR" altLang="en-US" sz="2800"/>
              <a:t>문을 사용하고 횟수를 지정하여 반복하게 하려면 </a:t>
            </a:r>
            <a:r>
              <a:rPr lang="en-US" altLang="ko-KR" sz="2800"/>
              <a:t>for</a:t>
            </a:r>
            <a:r>
              <a:rPr lang="ko-KR" altLang="en-US" sz="2800"/>
              <a:t>문을 사용한다</a:t>
            </a:r>
            <a:r>
              <a:rPr lang="en-US" altLang="ko-KR" sz="2800"/>
              <a:t>.</a:t>
            </a: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while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문을 사용할 때는 무한 루프에 빠지지 않도록 주의해야한다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F11690-535A-13D8-1ED5-57F00FE6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1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다음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/>
              <a:t>이번수업은 앞으로 파이썬에 사용할 다양한 개념에 대해서 알아보았습니다</a:t>
            </a:r>
            <a:r>
              <a:rPr lang="en-US" altLang="ko-KR"/>
              <a:t>.</a:t>
            </a:r>
          </a:p>
          <a:p>
            <a:r>
              <a:rPr lang="ko-KR" altLang="en-US"/>
              <a:t>다음시간에는 개발의 핵심 함수에 대해서 공부하겠습니다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116BB0-3C2F-BA46-C270-25CE155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3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상속에 대해서 이해한다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다형성에 대해서 이해한다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추상화에 대해서 이해한다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클래스메서드와 정적메서드에 대해서 이해한다</a:t>
            </a:r>
            <a:r>
              <a:rPr lang="en-US" altLang="ko-KR" sz="2800"/>
              <a:t>.</a:t>
            </a:r>
          </a:p>
          <a:p>
            <a:endParaRPr lang="en-US" altLang="ko-KR" sz="28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B99DAA-0C11-AEAD-F0AD-2B32D63C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3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ECB5E-5645-1097-37E2-9D3A2CF6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06217-B671-0A9C-FDA9-7F4AD8F021B0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상속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27AB4-5A44-C515-EEDE-74061696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6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B1F3C-0489-F5B3-7804-8B22A06C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</a:t>
            </a:r>
            <a:r>
              <a:rPr lang="en-US" altLang="ko-KR"/>
              <a:t>(Inheritance)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BADE96-C2ED-6878-AB51-7DA8937EE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C00000"/>
                </a:solidFill>
              </a:rPr>
              <a:t>상속이란</a:t>
            </a:r>
            <a:r>
              <a:rPr lang="en-US" altLang="ko-KR" sz="2400" b="1" dirty="0">
                <a:solidFill>
                  <a:srgbClr val="C00000"/>
                </a:solidFill>
              </a:rPr>
              <a:t>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002060"/>
                </a:solidFill>
              </a:rPr>
              <a:t>클래스를 </a:t>
            </a:r>
            <a:r>
              <a:rPr lang="ko-KR" altLang="en-US" sz="2000" dirty="0" err="1">
                <a:solidFill>
                  <a:srgbClr val="002060"/>
                </a:solidFill>
              </a:rPr>
              <a:t>정의할때</a:t>
            </a:r>
            <a:r>
              <a:rPr lang="ko-KR" altLang="en-US" sz="2000" dirty="0">
                <a:solidFill>
                  <a:srgbClr val="002060"/>
                </a:solidFill>
              </a:rPr>
              <a:t> 이미 구현된 클래스를 상속</a:t>
            </a:r>
            <a:r>
              <a:rPr lang="en-US" altLang="ko-KR" sz="2000" dirty="0">
                <a:solidFill>
                  <a:srgbClr val="002060"/>
                </a:solidFill>
              </a:rPr>
              <a:t>(inheritance) </a:t>
            </a:r>
            <a:r>
              <a:rPr lang="ko-KR" altLang="en-US" sz="2000" dirty="0">
                <a:solidFill>
                  <a:srgbClr val="002060"/>
                </a:solidFill>
              </a:rPr>
              <a:t>받아서 속성이나 기능이 확장되는 클래스를 구현함</a:t>
            </a:r>
            <a:r>
              <a:rPr lang="en-US" altLang="ko-KR" sz="2000" dirty="0">
                <a:solidFill>
                  <a:srgbClr val="002060"/>
                </a:solidFill>
              </a:rPr>
              <a:t>.</a:t>
            </a:r>
            <a:r>
              <a:rPr lang="en-US" altLang="ko-KR" sz="2000" b="1" dirty="0">
                <a:solidFill>
                  <a:srgbClr val="002060"/>
                </a:solidFill>
              </a:rPr>
              <a:t>  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FD49BA-128A-E650-86F0-E1974553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43BCC0-26AA-DB15-6538-1F8CF3A0A67B}"/>
              </a:ext>
            </a:extLst>
          </p:cNvPr>
          <p:cNvGrpSpPr/>
          <p:nvPr/>
        </p:nvGrpSpPr>
        <p:grpSpPr>
          <a:xfrm>
            <a:off x="2424546" y="3136888"/>
            <a:ext cx="6033691" cy="3112710"/>
            <a:chOff x="2431474" y="2901361"/>
            <a:chExt cx="6033691" cy="3112710"/>
          </a:xfrm>
        </p:grpSpPr>
        <p:sp>
          <p:nvSpPr>
            <p:cNvPr id="5" name="모서리가 둥근 직사각형 18">
              <a:extLst>
                <a:ext uri="{FF2B5EF4-FFF2-40B4-BE49-F238E27FC236}">
                  <a16:creationId xmlns:a16="http://schemas.microsoft.com/office/drawing/2014/main" id="{7395EAF6-F2A6-DB1C-DF36-49042F1F67A8}"/>
                </a:ext>
              </a:extLst>
            </p:cNvPr>
            <p:cNvSpPr/>
            <p:nvPr/>
          </p:nvSpPr>
          <p:spPr>
            <a:xfrm>
              <a:off x="2431474" y="2901361"/>
              <a:ext cx="5685238" cy="648072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latin typeface="+mn-ea"/>
                </a:rPr>
                <a:t>  </a:t>
              </a:r>
            </a:p>
            <a:p>
              <a:r>
                <a:rPr lang="en-US" altLang="ko-KR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class </a:t>
              </a:r>
              <a:r>
                <a:rPr lang="ko-KR" altLang="en-US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클래스 이름</a:t>
              </a:r>
              <a:r>
                <a:rPr lang="en-US" altLang="ko-KR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2400" b="1" dirty="0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상속할 클래스 이름</a:t>
              </a:r>
              <a:r>
                <a:rPr lang="en-US" altLang="ko-KR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endParaRPr lang="en-US" altLang="ko-KR" sz="2400" b="1" dirty="0">
                <a:latin typeface="+mn-ea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00D9CC-416A-772F-E5C7-20315D7D60E7}"/>
                </a:ext>
              </a:extLst>
            </p:cNvPr>
            <p:cNvSpPr/>
            <p:nvPr/>
          </p:nvSpPr>
          <p:spPr>
            <a:xfrm>
              <a:off x="4502123" y="3855217"/>
              <a:ext cx="1656184" cy="7200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A </a:t>
              </a:r>
              <a:r>
                <a:rPr lang="ko-KR" altLang="en-US" dirty="0">
                  <a:latin typeface="+mn-ea"/>
                </a:rPr>
                <a:t>클래스</a:t>
              </a:r>
              <a:endParaRPr lang="en-US" altLang="ko-KR" dirty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F35D9E-739A-4A3C-9242-7308E84281E9}"/>
                </a:ext>
              </a:extLst>
            </p:cNvPr>
            <p:cNvSpPr/>
            <p:nvPr/>
          </p:nvSpPr>
          <p:spPr>
            <a:xfrm>
              <a:off x="4502123" y="5293992"/>
              <a:ext cx="1656184" cy="7200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+mn-ea"/>
                </a:rPr>
                <a:t>  </a:t>
              </a:r>
            </a:p>
            <a:p>
              <a:pPr algn="ctr"/>
              <a:r>
                <a:rPr lang="en-US" altLang="ko-KR" dirty="0">
                  <a:latin typeface="+mn-ea"/>
                </a:rPr>
                <a:t>B </a:t>
              </a:r>
              <a:r>
                <a:rPr lang="ko-KR" altLang="en-US" dirty="0">
                  <a:latin typeface="+mn-ea"/>
                </a:rPr>
                <a:t>클래스</a:t>
              </a:r>
              <a:endParaRPr lang="en-US" altLang="ko-KR" dirty="0">
                <a:latin typeface="+mn-ea"/>
              </a:endParaRPr>
            </a:p>
            <a:p>
              <a:pPr algn="ctr"/>
              <a:endParaRPr lang="en-US" altLang="ko-KR" dirty="0">
                <a:latin typeface="+mn-ea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80EB7DA-0F80-3433-6FCA-BE09E02E78F1}"/>
                </a:ext>
              </a:extLst>
            </p:cNvPr>
            <p:cNvGrpSpPr/>
            <p:nvPr/>
          </p:nvGrpSpPr>
          <p:grpSpPr>
            <a:xfrm>
              <a:off x="5202711" y="4597219"/>
              <a:ext cx="255009" cy="676234"/>
              <a:chOff x="4022240" y="4146776"/>
              <a:chExt cx="164428" cy="628486"/>
            </a:xfrm>
          </p:grpSpPr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DCC95C24-E2B5-7000-2B51-1305E629781B}"/>
                  </a:ext>
                </a:extLst>
              </p:cNvPr>
              <p:cNvSpPr/>
              <p:nvPr/>
            </p:nvSpPr>
            <p:spPr>
              <a:xfrm>
                <a:off x="4022240" y="4146776"/>
                <a:ext cx="164428" cy="165165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1DC7B45-E1BB-5DDC-CD32-1EA0BD622C5E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H="1">
                <a:off x="4102218" y="4311941"/>
                <a:ext cx="2236" cy="46332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43C28CA-F37D-AB03-2BDF-216EAC367A6D}"/>
                </a:ext>
              </a:extLst>
            </p:cNvPr>
            <p:cNvSpPr/>
            <p:nvPr/>
          </p:nvSpPr>
          <p:spPr>
            <a:xfrm>
              <a:off x="6439639" y="3949717"/>
              <a:ext cx="2025526" cy="1993730"/>
            </a:xfrm>
            <a:prstGeom prst="rect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A</a:t>
              </a:r>
              <a:r>
                <a:rPr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클래스를 </a:t>
              </a:r>
              <a:r>
                <a:rPr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B</a:t>
              </a:r>
              <a:r>
                <a:rPr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클래스에서 상속한다</a:t>
              </a:r>
              <a:r>
                <a:rPr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.</a:t>
              </a:r>
            </a:p>
            <a:p>
              <a:r>
                <a:rPr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…</a:t>
              </a:r>
            </a:p>
            <a:p>
              <a:r>
                <a:rPr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B</a:t>
              </a:r>
              <a:r>
                <a:rPr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클래스가 </a:t>
              </a:r>
              <a:r>
                <a:rPr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A</a:t>
              </a:r>
              <a:r>
                <a:rPr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클래스에게 상속받는다</a:t>
              </a:r>
              <a:r>
                <a:rPr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.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C9B1EBE-70F5-478F-0A1D-A7B5003A5A42}"/>
                </a:ext>
              </a:extLst>
            </p:cNvPr>
            <p:cNvCxnSpPr/>
            <p:nvPr/>
          </p:nvCxnSpPr>
          <p:spPr>
            <a:xfrm>
              <a:off x="5326747" y="4998581"/>
              <a:ext cx="11128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형 설명선 8">
              <a:extLst>
                <a:ext uri="{FF2B5EF4-FFF2-40B4-BE49-F238E27FC236}">
                  <a16:creationId xmlns:a16="http://schemas.microsoft.com/office/drawing/2014/main" id="{424E3A06-EA3E-81C9-C165-CB114FD06DC5}"/>
                </a:ext>
              </a:extLst>
            </p:cNvPr>
            <p:cNvSpPr/>
            <p:nvPr/>
          </p:nvSpPr>
          <p:spPr>
            <a:xfrm>
              <a:off x="3699566" y="3749829"/>
              <a:ext cx="915166" cy="609442"/>
            </a:xfrm>
            <a:prstGeom prst="wedgeEllipseCallout">
              <a:avLst>
                <a:gd name="adj1" fmla="val 47268"/>
                <a:gd name="adj2" fmla="val 49308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상위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클래스</a:t>
              </a:r>
            </a:p>
          </p:txBody>
        </p:sp>
        <p:sp>
          <p:nvSpPr>
            <p:cNvPr id="14" name="타원형 설명선 29">
              <a:extLst>
                <a:ext uri="{FF2B5EF4-FFF2-40B4-BE49-F238E27FC236}">
                  <a16:creationId xmlns:a16="http://schemas.microsoft.com/office/drawing/2014/main" id="{DEC9CCC2-05BE-107A-2B87-AB7C3071EF26}"/>
                </a:ext>
              </a:extLst>
            </p:cNvPr>
            <p:cNvSpPr/>
            <p:nvPr/>
          </p:nvSpPr>
          <p:spPr>
            <a:xfrm>
              <a:off x="3699566" y="4998635"/>
              <a:ext cx="915166" cy="609442"/>
            </a:xfrm>
            <a:prstGeom prst="wedgeEllipseCallout">
              <a:avLst>
                <a:gd name="adj1" fmla="val 47268"/>
                <a:gd name="adj2" fmla="val 49308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하위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클래스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059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C3566-907A-323F-8255-F3FFDDB9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33031-2C7A-CBAE-6732-CCFB12159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기존의 클래스가 가지고 있는 필드와 메서드를 그대로 물려받는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새로운 클래스를 만드는 것</a:t>
            </a:r>
            <a:endParaRPr lang="en-US" altLang="ko-KR"/>
          </a:p>
          <a:p>
            <a:r>
              <a:rPr lang="ko-KR" altLang="en-US"/>
              <a:t>새로운 클래스에서 필드</a:t>
            </a:r>
            <a:r>
              <a:rPr lang="en-US" altLang="ko-KR"/>
              <a:t>, </a:t>
            </a:r>
            <a:r>
              <a:rPr lang="ko-KR" altLang="en-US"/>
              <a:t>메서드 추가 가능</a:t>
            </a:r>
            <a:endParaRPr lang="en-US" altLang="ko-KR"/>
          </a:p>
          <a:p>
            <a:r>
              <a:rPr lang="ko-KR" altLang="en-US"/>
              <a:t>공통점을 가진 내용을 상위 클래스에 둬서 일관되고 효율적인 코딩 가능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B26C5-A445-510D-7D53-6845202A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05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8D1C2-40F6-5EC2-111D-5EC037F9B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7B03F-29EE-4885-ED76-284CE358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72138-D906-D463-1402-5D8425229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</a:t>
            </a:r>
            <a:r>
              <a:rPr lang="en-US" altLang="ko-KR" dirty="0"/>
              <a:t>(</a:t>
            </a:r>
            <a:r>
              <a:rPr lang="ko-KR" altLang="en-US" dirty="0"/>
              <a:t>슈퍼</a:t>
            </a:r>
            <a:r>
              <a:rPr lang="en-US" altLang="ko-KR" dirty="0"/>
              <a:t>)</a:t>
            </a:r>
            <a:r>
              <a:rPr lang="ko-KR" altLang="en-US" dirty="0"/>
              <a:t> 클래스 </a:t>
            </a:r>
            <a:r>
              <a:rPr lang="en-US" altLang="ko-KR" dirty="0"/>
              <a:t>, </a:t>
            </a:r>
            <a:r>
              <a:rPr lang="ko-KR" altLang="en-US" dirty="0"/>
              <a:t>자식</a:t>
            </a:r>
            <a:r>
              <a:rPr lang="en-US" altLang="ko-KR" dirty="0"/>
              <a:t>(</a:t>
            </a:r>
            <a:r>
              <a:rPr lang="ko-KR" altLang="en-US" dirty="0"/>
              <a:t>서브</a:t>
            </a:r>
            <a:r>
              <a:rPr lang="en-US" altLang="ko-KR" dirty="0"/>
              <a:t>)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국가 클래스 </a:t>
            </a:r>
            <a:r>
              <a:rPr lang="en-US" altLang="ko-KR" dirty="0"/>
              <a:t>(</a:t>
            </a:r>
            <a:r>
              <a:rPr lang="ko-KR" altLang="en-US" dirty="0"/>
              <a:t>부모</a:t>
            </a:r>
            <a:r>
              <a:rPr lang="en-US" altLang="ko-KR" dirty="0"/>
              <a:t>), </a:t>
            </a:r>
            <a:r>
              <a:rPr lang="ko-KR" altLang="en-US" dirty="0"/>
              <a:t>한국</a:t>
            </a:r>
            <a:r>
              <a:rPr lang="en-US" altLang="ko-KR" dirty="0"/>
              <a:t>,</a:t>
            </a:r>
            <a:r>
              <a:rPr lang="ko-KR" altLang="en-US" dirty="0"/>
              <a:t>일본</a:t>
            </a:r>
            <a:r>
              <a:rPr lang="en-US" altLang="ko-KR" dirty="0"/>
              <a:t>,</a:t>
            </a:r>
            <a:r>
              <a:rPr lang="ko-KR" altLang="en-US" dirty="0"/>
              <a:t>중국 </a:t>
            </a: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동물 클래스 </a:t>
            </a:r>
            <a:r>
              <a:rPr lang="en-US" altLang="ko-KR" dirty="0"/>
              <a:t>(</a:t>
            </a:r>
            <a:r>
              <a:rPr lang="ko-KR" altLang="en-US" dirty="0"/>
              <a:t>부모</a:t>
            </a:r>
            <a:r>
              <a:rPr lang="en-US" altLang="ko-KR" dirty="0"/>
              <a:t>),</a:t>
            </a:r>
            <a:r>
              <a:rPr lang="ko-KR" altLang="en-US" dirty="0"/>
              <a:t> 개</a:t>
            </a:r>
            <a:r>
              <a:rPr lang="en-US" altLang="ko-KR" dirty="0"/>
              <a:t>,</a:t>
            </a:r>
            <a:r>
              <a:rPr lang="ko-KR" altLang="en-US" dirty="0"/>
              <a:t>고양이</a:t>
            </a:r>
            <a:r>
              <a:rPr lang="en-US" altLang="ko-KR" dirty="0"/>
              <a:t>,</a:t>
            </a:r>
            <a:r>
              <a:rPr lang="ko-KR" altLang="en-US" dirty="0"/>
              <a:t>호랑이</a:t>
            </a: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자식 클래스를 선언할 때 소괄호로 부모 클래스 포함시키기</a:t>
            </a:r>
            <a:endParaRPr lang="en-US" altLang="ko-KR" dirty="0"/>
          </a:p>
          <a:p>
            <a:r>
              <a:rPr lang="en-US" altLang="ko-KR" dirty="0"/>
              <a:t>super() : </a:t>
            </a:r>
            <a:r>
              <a:rPr lang="ko-KR" altLang="en-US" dirty="0"/>
              <a:t>자식 클래스에서 부모 클래스의 값 사용할 때 쓰는 키워드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039C74-393B-389A-A94E-3EA86A30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F1A8AF-54EE-277B-A541-2BC0170E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921" y="4034115"/>
            <a:ext cx="3301179" cy="18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7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F80B2-6C04-AC2E-BDBB-1220728A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9B5FB-96F9-8B00-9847-C92663079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부모클래스에 생성자가 없는 경우</a:t>
            </a:r>
            <a:endParaRPr kumimoji="1" lang="en-US" altLang="ko-KR" dirty="0"/>
          </a:p>
          <a:p>
            <a:r>
              <a:rPr lang="ko-KR" altLang="en-US" dirty="0"/>
              <a:t>생성자가 없는 부모 클래스를 상속받을 때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자식 클래스도 별도의 생성자를 구현하지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않아도 부모 클래스의 속성과 메서드를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바로 사용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F1D319-D0AB-7EA8-C011-E1922FB8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1E98DF3-9FD4-6E7D-1B67-F21CEF93C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41" y="1472917"/>
            <a:ext cx="3542286" cy="48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7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18565</TotalTime>
  <Words>847</Words>
  <Application>Microsoft Office PowerPoint</Application>
  <PresentationFormat>와이드스크린</PresentationFormat>
  <Paragraphs>205</Paragraphs>
  <Slides>39</Slides>
  <Notes>12</Notes>
  <HiddenSlides>8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Arial</vt:lpstr>
      <vt:lpstr>궁서체</vt:lpstr>
      <vt:lpstr>Wingdings</vt:lpstr>
      <vt:lpstr>G마켓 산스 TTF Bold</vt:lpstr>
      <vt:lpstr>Gmarket Sans TTF Medium</vt:lpstr>
      <vt:lpstr>G마켓 산스 TTF Light</vt:lpstr>
      <vt:lpstr>G마켓 산스 TTF Medium</vt:lpstr>
      <vt:lpstr>맑은 고딕</vt:lpstr>
      <vt:lpstr>메이플스토리</vt:lpstr>
      <vt:lpstr>Office 테마</vt:lpstr>
      <vt:lpstr>PowerPoint 프레젠테이션</vt:lpstr>
      <vt:lpstr>PowerPoint 프레젠테이션</vt:lpstr>
      <vt:lpstr>오늘 수업은?</vt:lpstr>
      <vt:lpstr>학습목표</vt:lpstr>
      <vt:lpstr>PowerPoint 프레젠테이션</vt:lpstr>
      <vt:lpstr>상속(Inheritance)</vt:lpstr>
      <vt:lpstr>상속</vt:lpstr>
      <vt:lpstr>상속</vt:lpstr>
      <vt:lpstr>상속</vt:lpstr>
      <vt:lpstr>상속</vt:lpstr>
      <vt:lpstr>다중상속</vt:lpstr>
      <vt:lpstr>  상속(inheritance) </vt:lpstr>
      <vt:lpstr>  상속(inheritance) </vt:lpstr>
      <vt:lpstr>  상속(inheritance) </vt:lpstr>
      <vt:lpstr>  상속(inheritance) </vt:lpstr>
      <vt:lpstr>PowerPoint 프레젠테이션</vt:lpstr>
      <vt:lpstr>다형성</vt:lpstr>
      <vt:lpstr>오버라이딩</vt:lpstr>
      <vt:lpstr>오버라이딩</vt:lpstr>
      <vt:lpstr>실습. 상속과 오버라이딩</vt:lpstr>
      <vt:lpstr>실습. 상속과 오버라이딩</vt:lpstr>
      <vt:lpstr>PowerPoint 프레젠테이션</vt:lpstr>
      <vt:lpstr>추상화</vt:lpstr>
      <vt:lpstr>추상클래스</vt:lpstr>
      <vt:lpstr>추상메서드</vt:lpstr>
      <vt:lpstr>추상클래스</vt:lpstr>
      <vt:lpstr>PowerPoint 프레젠테이션</vt:lpstr>
      <vt:lpstr>개념</vt:lpstr>
      <vt:lpstr>클래스 메서드</vt:lpstr>
      <vt:lpstr>클래스 메서드</vt:lpstr>
      <vt:lpstr>정적 메서드</vt:lpstr>
      <vt:lpstr>정적 메서드</vt:lpstr>
      <vt:lpstr>실습. 클래스 종합 프로그래밍</vt:lpstr>
      <vt:lpstr>실습. 클래스 종합 프로그래밍</vt:lpstr>
      <vt:lpstr>실습3.</vt:lpstr>
      <vt:lpstr>학습정리</vt:lpstr>
      <vt:lpstr>다음 수업은?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spreatics</cp:lastModifiedBy>
  <cp:revision>488</cp:revision>
  <dcterms:created xsi:type="dcterms:W3CDTF">2022-06-26T11:10:22Z</dcterms:created>
  <dcterms:modified xsi:type="dcterms:W3CDTF">2025-01-03T12:05:36Z</dcterms:modified>
</cp:coreProperties>
</file>